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859" r:id="rId3"/>
    <p:sldId id="1070" r:id="rId4"/>
    <p:sldId id="1072" r:id="rId5"/>
    <p:sldId id="1107" r:id="rId6"/>
    <p:sldId id="1076" r:id="rId7"/>
    <p:sldId id="1098" r:id="rId8"/>
    <p:sldId id="1099" r:id="rId9"/>
    <p:sldId id="1081" r:id="rId10"/>
    <p:sldId id="1108" r:id="rId11"/>
    <p:sldId id="1087" r:id="rId12"/>
    <p:sldId id="1109" r:id="rId13"/>
    <p:sldId id="1110" r:id="rId14"/>
    <p:sldId id="1113" r:id="rId15"/>
    <p:sldId id="1111" r:id="rId16"/>
    <p:sldId id="1112" r:id="rId17"/>
    <p:sldId id="1114" r:id="rId18"/>
    <p:sldId id="1115" r:id="rId19"/>
    <p:sldId id="1088" r:id="rId20"/>
    <p:sldId id="1089" r:id="rId2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4.png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14.png"/><Relationship Id="rId1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16.png"/><Relationship Id="rId1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2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第五章  传感器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利用传感器制作简单的自动控制装置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757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控开关工作原理与分析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节能和环保，一些公共场所使用光控开关控制照明系统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光控开关可采用光敏电阻来控制，光敏电阻是阻值随着光的照度的改变而发生变化的元件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照度可以反映光的强弱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光越强照度越大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照度单位为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lx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某光敏电阻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在不同照度下的阻值如表所示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00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980430" cy="344346"/>
          </a:xfrm>
          <a:prstGeom prst="rect">
            <a:avLst/>
          </a:prstGeom>
        </p:spPr>
      </p:pic>
      <p:pic>
        <p:nvPicPr>
          <p:cNvPr id="4" name="24典例3.eps" descr="id:21474941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3980" y="1493013"/>
            <a:ext cx="975032" cy="314487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78582" y="3699872"/>
          <a:ext cx="482453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420344"/>
                <a:gridCol w="567365"/>
                <a:gridCol w="567365"/>
                <a:gridCol w="567365"/>
                <a:gridCol w="567365"/>
                <a:gridCol w="567365"/>
                <a:gridCol w="567365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lx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djy499a.jpg" descr="id:21474941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07174" y="3421941"/>
            <a:ext cx="1684776" cy="1725920"/>
          </a:xfrm>
          <a:prstGeom prst="rect">
            <a:avLst/>
          </a:prstGeom>
        </p:spPr>
      </p:pic>
      <p:pic>
        <p:nvPicPr>
          <p:cNvPr id="8" name="djy497.jpg" descr="id:21474941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543478" y="3203645"/>
            <a:ext cx="2349974" cy="2029523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391865" y="5075635"/>
            <a:ext cx="474390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137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根据表中数据，请在图乙给定的坐标系中描绘出该光敏电阻阻值随照度变化的曲线，并说明阻值随照度变化的特点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78582" y="1981011"/>
          <a:ext cx="525658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547540"/>
                <a:gridCol w="618174"/>
                <a:gridCol w="618174"/>
                <a:gridCol w="618174"/>
                <a:gridCol w="618174"/>
                <a:gridCol w="618174"/>
                <a:gridCol w="618174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lx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kΩ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djy497.jpg" descr="id:214749413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7319342" y="1450476"/>
            <a:ext cx="2349974" cy="202952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111430" y="3471391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en-US" dirty="0"/>
          </a:p>
        </p:txBody>
      </p:sp>
      <p:pic>
        <p:nvPicPr>
          <p:cNvPr id="7" name="24答案.eps" descr="id:2147494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266" y="3473199"/>
            <a:ext cx="808762" cy="28874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526017" y="3284984"/>
            <a:ext cx="111280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/>
          <p:nvPr/>
        </p:nvSpPr>
        <p:spPr bwMode="auto">
          <a:xfrm>
            <a:off x="360854" y="3846064"/>
            <a:ext cx="11485848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光敏电阻的阻值随照度变化的曲线如图甲所示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光敏电阻的阻值随光的照度的增大非线性减小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24解析.eps" descr="id:214749414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3935" y="4052168"/>
            <a:ext cx="827424" cy="295403"/>
          </a:xfrm>
          <a:prstGeom prst="rect">
            <a:avLst/>
          </a:prstGeom>
        </p:spPr>
      </p:pic>
      <p:pic>
        <p:nvPicPr>
          <p:cNvPr id="11" name="djy498.jpg" descr="id:2147494148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11430" y="4005064"/>
            <a:ext cx="2929469" cy="2373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如图甲所示，当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两端所加电压上升至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时，控制开关自动启动照明系统，请利用下列器材设计一个简单电路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两端提供电压，要求当天色渐暗，照度降低至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 lx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时启动照明系统，在虚线框内完成电路原理图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不考虑控制开关对所设计电路的影响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提供的器材如下：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电源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电动势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内阻不计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定值电阻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kΩ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kΩ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40 kΩ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限选其中之一并在图中标出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及导线若干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6599262" y="2780928"/>
          <a:ext cx="4824534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420344"/>
                <a:gridCol w="567365"/>
                <a:gridCol w="567365"/>
                <a:gridCol w="567365"/>
                <a:gridCol w="567365"/>
                <a:gridCol w="567365"/>
                <a:gridCol w="567365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照度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lx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0.4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0.8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电阻</a:t>
                      </a:r>
                      <a:r>
                        <a:rPr lang="en-US" sz="24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2400" b="1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kΩ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75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djy499a.jpg" descr="id:21474941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186890" y="4168420"/>
            <a:ext cx="1684776" cy="172592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782255" y="5877088"/>
            <a:ext cx="494046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4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266" y="5993479"/>
            <a:ext cx="808762" cy="28874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526017" y="5805264"/>
            <a:ext cx="111280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3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原理图如图乙所示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两端提供电压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要求当天色渐暗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照度降低至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lx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时启动照明系统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即此时光敏电阻的阻值为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kΩ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两端电压为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电源电动势为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所以应加上一个分压电阻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分压电阻的阻值为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kΩ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即选用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解析.eps" descr="id:214749414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244" y="946044"/>
            <a:ext cx="898832" cy="320897"/>
          </a:xfrm>
          <a:prstGeom prst="rect">
            <a:avLst/>
          </a:prstGeom>
        </p:spPr>
      </p:pic>
      <p:pic>
        <p:nvPicPr>
          <p:cNvPr id="6" name="djy499.jpg" descr="id:21474941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15086" y="2564904"/>
            <a:ext cx="1983939" cy="226395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038903" y="4893316"/>
            <a:ext cx="11121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556792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热敏电阻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及其应用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热敏电阻指用半导体材料制成，电阻值随温度变化明显的电阻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热敏电阻分正温度系数和负温度系数热敏电阻两类，电阻值随温度升高而增大的是正温度系数热敏电阻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；电阻值随温度升高而减小的是负温度系数热敏电阻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NTC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常用的是负温度系数热敏电阻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情境通.eps" descr="id:214749416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286894" y="804901"/>
            <a:ext cx="5285119" cy="535867"/>
          </a:xfrm>
          <a:prstGeom prst="rect">
            <a:avLst/>
          </a:prstGeom>
        </p:spPr>
      </p:pic>
      <p:pic>
        <p:nvPicPr>
          <p:cNvPr id="4" name="情境1.eps" descr="id:21474941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244" y="1727060"/>
            <a:ext cx="980430" cy="34434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74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甲是某型号负温度系数热敏电阻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的阻值随温度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变化的图像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已做近似处理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，图乙是用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做测温探头的某热敏电阻温度计的电路图，其中电源电压可在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之间调节，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是阻值为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 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的定值电阻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该电路工作原理是：将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放入待测温度处，闭合开关，调节电源电压，使电路中电流保持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mA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不变，可直接从温度计表盘上读出待测温度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下列说法正确的是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温度计表盘上显示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℃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电源电压为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0.68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该电路中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允许接入的阻值范围为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Ω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该热敏电阻温度计的测温范围为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℃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该电路中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工作时功率范围为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2.4 mW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1.eps" descr="id:214749418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87913" y="908720"/>
            <a:ext cx="1047040" cy="337713"/>
          </a:xfrm>
          <a:prstGeom prst="rect">
            <a:avLst/>
          </a:prstGeom>
        </p:spPr>
      </p:pic>
      <p:pic>
        <p:nvPicPr>
          <p:cNvPr id="4" name="ca516.jpg" descr="id:214749419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122732" y="3488432"/>
            <a:ext cx="2359064" cy="1703702"/>
          </a:xfrm>
          <a:prstGeom prst="rect">
            <a:avLst/>
          </a:prstGeom>
        </p:spPr>
      </p:pic>
      <p:pic>
        <p:nvPicPr>
          <p:cNvPr id="5" name="ca517.jpg" descr="id:21474941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57860" y="3501008"/>
            <a:ext cx="1783248" cy="184617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7319342" y="5207550"/>
            <a:ext cx="439248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8" name="24答案.eps" descr="id:21474899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97192" y="5864813"/>
            <a:ext cx="826824" cy="29518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716251" y="5661248"/>
            <a:ext cx="389850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454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温度计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表盘上显示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30 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280 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电路中电流恒为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则电源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压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×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380 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0.76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当电源电压为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1.2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阻值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最大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1max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𝐦𝐚𝐱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500 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当电源电压为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0.6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电路中电阻阻值最小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1min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𝐦𝐢𝐧</m:t>
                            </m:r>
                          </m:sub>
                        </m:sSub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200 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由图甲可知热敏电阻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的阻值随温度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变化的关系式为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520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代入数据可知该热敏电阻温度计的测温范围为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2.5℃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≤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40℃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根据电功率的计算公式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代入热敏电阻的阻值范围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解得该电路中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工作时功率范围为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～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 mW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45455"/>
              </a:xfrm>
              <a:blipFill rotWithShape="1">
                <a:blip r:embed="rId1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420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244" y="952735"/>
            <a:ext cx="826824" cy="295189"/>
          </a:xfrm>
          <a:prstGeom prst="rect">
            <a:avLst/>
          </a:prstGeom>
        </p:spPr>
      </p:pic>
      <p:pic>
        <p:nvPicPr>
          <p:cNvPr id="4" name="ca516.jpg" descr="id:214749419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2306" y="908467"/>
            <a:ext cx="2359064" cy="1703702"/>
          </a:xfrm>
          <a:prstGeom prst="rect">
            <a:avLst/>
          </a:prstGeom>
        </p:spPr>
      </p:pic>
      <p:pic>
        <p:nvPicPr>
          <p:cNvPr id="5" name="ca517.jpg" descr="id:214749419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750414" y="849288"/>
            <a:ext cx="1783248" cy="184617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155406" y="2555830"/>
            <a:ext cx="4392488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传感器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在实际问题中的应用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以传感器为桥梁可以将多方面的物理知识整合在一起，在实际问题中既可以直接考查传感器知识，也可以考查敏感元件的敏感特性，几种传感器及与其相联系的物理知识，如表所示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情境2.eps" descr="id:214749421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1" y="918052"/>
            <a:ext cx="971979" cy="341378"/>
          </a:xfrm>
          <a:prstGeom prst="rect">
            <a:avLst/>
          </a:prstGeom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478580" y="3217045"/>
          <a:ext cx="11161241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3953312"/>
                <a:gridCol w="3696603"/>
                <a:gridCol w="3511326"/>
              </a:tblGrid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传感器种类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敏感元件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与之相联系的物理知识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光电传感器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光敏电阻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直流电路问题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温度传感器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热敏电阻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直流电路问题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力传感器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压敏电阻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力、运动与直流电路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电容传感器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电容器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力、运动与含容电路</a:t>
                      </a:r>
                      <a:endParaRPr lang="zh-CN" sz="1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敏电阻的阻值随所受压力的增大而减小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有一位同学利用压敏电阻设计了判断小车运动状态的装置，其工作原理如图甲所示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将压敏电阻和一块挡板固定在水平光滑绝缘小车上，中间放置一个绝缘重球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小车在水平面内向右做直线运动的过程中，电流表示数如图乙所示，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时间内小车向右做匀速直线运动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下列判断正确的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小车做匀速直线运动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小车做匀加速直线运动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小车做匀速直线运动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小车做匀加速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直线运动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5" name="24答案.eps" descr="id:21474899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5914256"/>
            <a:ext cx="826824" cy="2951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58702" y="5729353"/>
            <a:ext cx="40748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典例2.eps" descr="id:21474942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119" y="890058"/>
            <a:ext cx="1119048" cy="360938"/>
          </a:xfrm>
          <a:prstGeom prst="rect">
            <a:avLst/>
          </a:prstGeom>
        </p:spPr>
      </p:pic>
      <p:pic>
        <p:nvPicPr>
          <p:cNvPr id="8" name="qw38.jpg" descr="id:21474942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641877" y="3401053"/>
            <a:ext cx="2081088" cy="1567339"/>
          </a:xfrm>
          <a:prstGeom prst="rect">
            <a:avLst/>
          </a:prstGeom>
        </p:spPr>
      </p:pic>
      <p:pic>
        <p:nvPicPr>
          <p:cNvPr id="9" name="qw39.jpg" descr="id:214749424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9407574" y="3429000"/>
            <a:ext cx="1713096" cy="152415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877963" y="494116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36713"/>
            <a:ext cx="826824" cy="29518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分析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题图乙中电流随时间的变化关系可以得出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表明题图甲中压敏电阻的阻值逐渐减小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即压敏电阻受到的压力逐渐增大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所以可判断小车在向右做加速度逐渐增大的加速运动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～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时间内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电流在较大数值上保持恒定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说明电阻保持一个较小值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即受到较大的压力且保持恒定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说明小车在向右做匀加速直线运动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w38.jpg" descr="id:21474942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13485" y="3752379"/>
            <a:ext cx="2501100" cy="1883664"/>
          </a:xfrm>
          <a:prstGeom prst="rect">
            <a:avLst/>
          </a:prstGeom>
        </p:spPr>
      </p:pic>
      <p:pic>
        <p:nvPicPr>
          <p:cNvPr id="6" name="qw39.jpg" descr="id:214749424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43278" y="3789040"/>
            <a:ext cx="2058839" cy="1831762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02918" y="5620571"/>
            <a:ext cx="4968552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1214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755451"/>
            <a:ext cx="7253541" cy="689186"/>
          </a:xfrm>
          <a:prstGeom prst="rect">
            <a:avLst/>
          </a:prstGeom>
        </p:spPr>
      </p:pic>
      <p:pic>
        <p:nvPicPr>
          <p:cNvPr id="4" name="知识点1.eps" descr="id:21474898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51" y="1600144"/>
            <a:ext cx="1266939" cy="350171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31438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目的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知道干簧管、光敏电阻、三极管、二极管、电磁继电器的功能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会利用传感器制作简单的自动控制装置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掌握门窗防盗报警装置和光控开关的工作原理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8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0589" y="918114"/>
            <a:ext cx="1242798" cy="3304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实验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器材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发光二极管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具有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单向导电性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，在导电时还能发光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在正向电压作用下电阻很小，处于导通状态；在反向电压作用下电阻很大，处于截止状态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xcz6.jpg" descr="id:214749398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19142" y="3140968"/>
            <a:ext cx="1077456" cy="18390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三极管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全称为半导体三极管，也称双极型晶体管、晶体三极管，是一种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控制电流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半导体器件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其作用是把微弱电流放大成幅度值较大的电流，也可作为无触点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开关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cz7.jpg" descr="id:2147493992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8070854" y="2623991"/>
            <a:ext cx="2520280" cy="1590765"/>
          </a:xfrm>
          <a:prstGeom prst="rect">
            <a:avLst/>
          </a:prstGeom>
        </p:spPr>
      </p:pic>
      <p:sp>
        <p:nvSpPr>
          <p:cNvPr id="4" name="内容占位符 1"/>
          <p:cNvSpPr txBox="1"/>
          <p:nvPr/>
        </p:nvSpPr>
        <p:spPr bwMode="auto">
          <a:xfrm>
            <a:off x="360854" y="2996952"/>
            <a:ext cx="70119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电磁继电器</a:t>
            </a:r>
            <a:endParaRPr lang="zh-CN" altLang="zh-CN" sz="1050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电磁继电器是一种电子控制器件，它具有控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制系统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输入回路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和被控制系统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输出回路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，通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常应用于自动控制电路中，它实际上是用较小的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电流、较低的电压去控制较大的电流、较高的电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压的一种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 smtClean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自动开关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xcz8.jpg" descr="id:2147493999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80275" y="4509120"/>
            <a:ext cx="3258931" cy="16609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3598" y="778789"/>
            <a:ext cx="7260360" cy="690782"/>
          </a:xfrm>
          <a:prstGeom prst="rect">
            <a:avLst/>
          </a:prstGeom>
          <a:ln>
            <a:noFill/>
          </a:ln>
        </p:spPr>
      </p:pic>
      <p:pic>
        <p:nvPicPr>
          <p:cNvPr id="4" name="要点1.eps" descr="id:2147489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237" y="1637376"/>
            <a:ext cx="1053832" cy="3701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门窗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防盗报警装置工作原理与分析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利用传感器制作简单的自动控制装置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实验中，如图甲所示是简单的门窗磁控防盗报警装置示意图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门框上沿嵌入一小块永磁体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，门框内与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相对的位置嵌入干簧管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，并将干簧管接入报警电路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24典例1.eps" descr="id:214749402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4237" y="2158066"/>
            <a:ext cx="1119048" cy="360938"/>
          </a:xfrm>
          <a:prstGeom prst="rect">
            <a:avLst/>
          </a:prstGeom>
        </p:spPr>
      </p:pic>
      <p:pic>
        <p:nvPicPr>
          <p:cNvPr id="6" name="cv1.jpg" descr="id:21474940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286894" y="4174506"/>
            <a:ext cx="1710130" cy="1642718"/>
          </a:xfrm>
          <a:prstGeom prst="rect">
            <a:avLst/>
          </a:prstGeom>
        </p:spPr>
      </p:pic>
      <p:pic>
        <p:nvPicPr>
          <p:cNvPr id="7" name="cv2.jpg" descr="id:214749403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527254" y="3723025"/>
            <a:ext cx="2376264" cy="209419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41959" y="5817224"/>
            <a:ext cx="468955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217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如图乙所示，干簧管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作为传感器，用于感知磁体磁场是否存在，电磁继电器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虚线方框部分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作为执行装置，发光二极管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显示电路是否处于正常工作状态，蜂鸣器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用于报警提醒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电路中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点应接直流电源的</a:t>
            </a:r>
            <a:r>
              <a:rPr lang="zh-CN" altLang="zh-CN" b="1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正极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dirty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负极</a:t>
            </a:r>
            <a:r>
              <a:rPr lang="en-US" altLang="zh-CN" b="1" dirty="0" smtClean="0">
                <a:solidFill>
                  <a:srgbClr val="000000"/>
                </a:solidFill>
                <a:latin typeface="楷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cv1.jpg" descr="id:214749402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560537" y="2967882"/>
            <a:ext cx="1710130" cy="164271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325532" y="4538408"/>
            <a:ext cx="4689551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24答案.eps" descr="id:21474940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13266" y="3131637"/>
            <a:ext cx="808762" cy="288741"/>
          </a:xfrm>
          <a:prstGeom prst="rect">
            <a:avLst/>
          </a:prstGeom>
        </p:spPr>
      </p:pic>
      <p:sp>
        <p:nvSpPr>
          <p:cNvPr id="8" name="内容占位符 1"/>
          <p:cNvSpPr txBox="1"/>
          <p:nvPr/>
        </p:nvSpPr>
        <p:spPr bwMode="auto">
          <a:xfrm>
            <a:off x="360854" y="523094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由于二极管具有单向导电性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故电路中</a:t>
            </a:r>
            <a:r>
              <a:rPr lang="en-US" altLang="zh-CN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点应接直流电源的正极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24解析.eps" descr="id:214749404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22597" y="5446965"/>
            <a:ext cx="808762" cy="28874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47628" y="3045174"/>
            <a:ext cx="8034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正极</a:t>
            </a:r>
            <a:endParaRPr lang="zh-CN" altLang="en-US" dirty="0"/>
          </a:p>
        </p:txBody>
      </p:sp>
      <p:pic>
        <p:nvPicPr>
          <p:cNvPr id="12" name="cv2.jpg" descr="id:21474940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814564" y="2911122"/>
            <a:ext cx="2160962" cy="190445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886375" y="4798256"/>
            <a:ext cx="441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连接好电路，闭合开关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接通电源，将磁体靠近和离开干簧管，请分别观察并记录两种实验现象至下表中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87913" y="1988840"/>
          <a:ext cx="8199581" cy="1097280"/>
        </p:xfrm>
        <a:graphic>
          <a:graphicData uri="http://schemas.openxmlformats.org/drawingml/2006/table">
            <a:tbl>
              <a:tblPr firstRow="1" firstCol="1" bandRow="1"/>
              <a:tblGrid>
                <a:gridCol w="1866374"/>
                <a:gridCol w="3127510"/>
                <a:gridCol w="3205697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实验操作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磁体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靠近干簧管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磁体</a:t>
                      </a:r>
                      <a:r>
                        <a:rPr lang="en-US" sz="2400" b="1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离开干簧管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实验现象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0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24答案.eps" descr="id:214749405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31928" y="4005857"/>
            <a:ext cx="808762" cy="28874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47628" y="3919394"/>
            <a:ext cx="79191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蜂鸣器不发声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二极管发光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　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二极管不发光</a:t>
            </a:r>
            <a:r>
              <a:rPr lang="zh-CN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蜂鸣器发声</a:t>
            </a:r>
            <a:endParaRPr lang="zh-CN" altLang="en-US" dirty="0"/>
          </a:p>
        </p:txBody>
      </p:sp>
      <p:sp>
        <p:nvSpPr>
          <p:cNvPr id="6" name="内容占位符 1"/>
          <p:cNvSpPr txBox="1"/>
          <p:nvPr/>
        </p:nvSpPr>
        <p:spPr bwMode="auto">
          <a:xfrm>
            <a:off x="360854" y="440905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靠近干簧管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干簧管两片簧片被磁化相吸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继电器的动触点与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发光二极管发光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蜂鸣器电路断开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蜂鸣器不发声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磁体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离开干簧管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干簧管断开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继电器的动触点与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二极管不发光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蜂鸣器发声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24解析.eps" descr="id:21474940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22597" y="4625076"/>
            <a:ext cx="808762" cy="288741"/>
          </a:xfrm>
          <a:prstGeom prst="rect">
            <a:avLst/>
          </a:prstGeom>
        </p:spPr>
      </p:pic>
      <p:pic>
        <p:nvPicPr>
          <p:cNvPr id="8" name="cv2.jpg" descr="id:214749403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119542" y="1412776"/>
            <a:ext cx="2160962" cy="190445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0191353" y="3299910"/>
            <a:ext cx="4410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2918" y="917976"/>
            <a:ext cx="961768" cy="3377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电磁继电器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工作原理与分析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热敏电阻、电炉丝、电源、电磁继电器、滑动变阻器、开关和导线若干，如图所示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试设计一个温控电路，要求温度低于某一值时，电炉丝自动通电供热，超过某一值时又可以自动断电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画出电路图并说明工作过程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典例2.eps" descr="id:214749407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4767" y="1506085"/>
            <a:ext cx="975032" cy="314487"/>
          </a:xfrm>
          <a:prstGeom prst="rect">
            <a:avLst/>
          </a:prstGeom>
        </p:spPr>
      </p:pic>
      <p:pic>
        <p:nvPicPr>
          <p:cNvPr id="6" name="xcz12.jpg" descr="id:214749407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26854" y="3140968"/>
            <a:ext cx="6120680" cy="2539030"/>
          </a:xfrm>
          <a:prstGeom prst="rect">
            <a:avLst/>
          </a:prstGeom>
        </p:spPr>
      </p:pic>
      <p:pic>
        <p:nvPicPr>
          <p:cNvPr id="7" name="24答案.eps" descr="id:21474940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13266" y="3131637"/>
            <a:ext cx="808762" cy="288741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526017" y="2943422"/>
            <a:ext cx="111280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与滑动变阻器及电磁继电器构成低压控制电路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电路图如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当温度低于某一值时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热敏电阻的阻值很大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流过电磁继电器的电流很小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电磁继电器无法吸引衔铁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处接通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电炉丝处于加热状态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当温度高于某一值时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热敏电阻的阻值变得很小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通过电磁继电器的电流较大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电磁继电器吸引衔铁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处断开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电炉丝停止加热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36713"/>
            <a:ext cx="826824" cy="295189"/>
          </a:xfrm>
          <a:prstGeom prst="rect">
            <a:avLst/>
          </a:prstGeom>
        </p:spPr>
      </p:pic>
      <p:pic>
        <p:nvPicPr>
          <p:cNvPr id="5" name="xcz13.jpg" descr="id:2147494091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894" y="3984224"/>
            <a:ext cx="4896544" cy="22530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3639</Words>
  <Application>WPS 演示</Application>
  <PresentationFormat>自定义</PresentationFormat>
  <Paragraphs>251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Book Antiqua</vt:lpstr>
      <vt:lpstr>Cambria Math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401</cp:revision>
  <dcterms:created xsi:type="dcterms:W3CDTF">2020-11-06T05:24:00Z</dcterms:created>
  <dcterms:modified xsi:type="dcterms:W3CDTF">2025-08-06T06:31:28Z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27C3A36536A74B42B6C33921C3AE5171_12</vt:lpwstr>
  </property>
</Properties>
</file>